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398" r:id="rId11"/>
    <p:sldId id="399" r:id="rId12"/>
    <p:sldId id="407" r:id="rId13"/>
    <p:sldId id="380" r:id="rId14"/>
    <p:sldId id="381" r:id="rId15"/>
    <p:sldId id="395" r:id="rId16"/>
    <p:sldId id="405"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398"/>
            <p14:sldId id="399"/>
            <p14:sldId id="407"/>
            <p14:sldId id="380"/>
            <p14:sldId id="381"/>
            <p14:sldId id="395"/>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E35457"/>
    <a:srgbClr val="6DBD6D"/>
    <a:srgbClr val="7C0019"/>
    <a:srgbClr val="2B317C"/>
    <a:srgbClr val="32AE33"/>
    <a:srgbClr val="002060"/>
    <a:srgbClr val="332890"/>
    <a:srgbClr val="498B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9" autoAdjust="0"/>
    <p:restoredTop sz="94170" autoAdjust="0"/>
  </p:normalViewPr>
  <p:slideViewPr>
    <p:cSldViewPr snapToGrid="0">
      <p:cViewPr varScale="1">
        <p:scale>
          <a:sx n="102" d="100"/>
          <a:sy n="102" d="100"/>
        </p:scale>
        <p:origin x="1224" y="120"/>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2019/7/18</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2019/7/18</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a:t>
            </a:r>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a:t>
            </a:r>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7.xml"/><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3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4.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5.png"/><Relationship Id="rId9"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a:t>
            </a:r>
            <a:r>
              <a:rPr lang="ja-JP" altLang="en-US" sz="3600" b="1" dirty="0" smtClean="0">
                <a:uFill>
                  <a:solidFill>
                    <a:srgbClr val="FF695E"/>
                  </a:solidFill>
                </a:uFill>
                <a:cs typeface="Arial" panose="020B0604020202020204" pitchFamily="34" charset="0"/>
              </a:rPr>
              <a:t>シミュレーションに</a:t>
            </a:r>
            <a:r>
              <a:rPr lang="ja-JP" altLang="en-US" sz="3600" b="1" dirty="0">
                <a:uFill>
                  <a:solidFill>
                    <a:srgbClr val="FF695E"/>
                  </a:solidFill>
                </a:uFill>
                <a:cs typeface="Arial" panose="020B0604020202020204" pitchFamily="34" charset="0"/>
              </a:rPr>
              <a:t>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xmlns=""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xmlns=""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xmlns=""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xmlns=""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xmlns=""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xmlns=""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xmlns=""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xmlns=""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xmlns=""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xmlns=""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xmlns=""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xmlns=""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xmlns=""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xmlns=""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xmlns=""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xmlns=""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xmlns=""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xmlns=""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xmlns=""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xmlns=""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xmlns=""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xmlns=""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xmlns=""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xmlns=""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xmlns=""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xmlns=""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xmlns=""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xmlns=""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xmlns=""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xmlns=""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xmlns=""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xmlns=""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xmlns=""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xmlns=""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xmlns=""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xmlns=""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xmlns=""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xmlns=""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xmlns=""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xmlns=""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xmlns=""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xmlns=""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xmlns=""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xmlns=""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xmlns=""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xmlns=""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xmlns=""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xmlns=""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xmlns=""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xmlns=""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xmlns=""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xmlns=""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xmlns=""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xmlns=""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xmlns=""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xmlns=""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xmlns=""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xmlns=""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xmlns=""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xmlns=""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xmlns=""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xmlns=""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xmlns=""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xmlns=""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xmlns=""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xmlns=""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296786" y="5021289"/>
            <a:ext cx="4621779"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p>
          <a:p>
            <a:pPr algn="just"/>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吸引効果がどのように作用しているのか明らかでない。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164522" y="4523851"/>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267986" y="5021289"/>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xmlns=""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xmlns="" id="{3B43C55B-75F1-0E40-B895-5776709CB504}"/>
              </a:ext>
            </a:extLst>
          </p:cNvPr>
          <p:cNvCxnSpPr>
            <a:cxnSpLocks/>
          </p:cNvCxnSpPr>
          <p:nvPr/>
        </p:nvCxnSpPr>
        <p:spPr>
          <a:xfrm flipV="1">
            <a:off x="1851239" y="1806958"/>
            <a:ext cx="4052091" cy="148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B803D0F6-838D-8A4A-8443-77D09C6BE608}"/>
              </a:ext>
            </a:extLst>
          </p:cNvPr>
          <p:cNvCxnSpPr>
            <a:cxnSpLocks/>
          </p:cNvCxnSpPr>
          <p:nvPr/>
        </p:nvCxnSpPr>
        <p:spPr>
          <a:xfrm>
            <a:off x="1807468" y="3823752"/>
            <a:ext cx="4095862" cy="502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330" y="1806958"/>
            <a:ext cx="2510008" cy="2510008"/>
          </a:xfrm>
          <a:prstGeom prst="rect">
            <a:avLst/>
          </a:prstGeom>
          <a:ln w="19050">
            <a:solidFill>
              <a:schemeClr val="tx1"/>
            </a:solidFill>
          </a:ln>
        </p:spPr>
      </p:pic>
      <p:sp>
        <p:nvSpPr>
          <p:cNvPr id="13" name="下矢印 12"/>
          <p:cNvSpPr/>
          <p:nvPr/>
        </p:nvSpPr>
        <p:spPr>
          <a:xfrm>
            <a:off x="7645710" y="3630309"/>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xmlns="" id="{3B43C55B-75F1-0E40-B895-5776709CB504}"/>
              </a:ext>
            </a:extLst>
          </p:cNvPr>
          <p:cNvCxnSpPr>
            <a:cxnSpLocks/>
          </p:cNvCxnSpPr>
          <p:nvPr/>
        </p:nvCxnSpPr>
        <p:spPr>
          <a:xfrm>
            <a:off x="5755637" y="3702451"/>
            <a:ext cx="1018094"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5322004" y="3155696"/>
            <a:ext cx="433633" cy="646331"/>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下杵</a:t>
            </a:r>
            <a:endParaRPr kumimoji="1" lang="ja-JP" altLang="en-US" dirty="0">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a:t>
            </a:r>
            <a:r>
              <a:rPr lang="en-US" altLang="ja-JP" sz="1000" dirty="0" smtClean="0">
                <a:latin typeface="Arial" panose="020B0604020202020204" pitchFamily="34" charset="0"/>
                <a:cs typeface="Arial" panose="020B0604020202020204" pitchFamily="34" charset="0"/>
              </a:rPr>
              <a:t>2006</a:t>
            </a:r>
          </a:p>
          <a:p>
            <a:r>
              <a:rPr lang="en-US" altLang="ja-JP" sz="1000" dirty="0" smtClean="0">
                <a:latin typeface="Arial" panose="020B0604020202020204" pitchFamily="34" charset="0"/>
                <a:cs typeface="Arial" panose="020B0604020202020204" pitchFamily="34" charset="0"/>
              </a:rPr>
              <a:t>[2] C. –Y. Wu, Y. </a:t>
            </a:r>
            <a:r>
              <a:rPr lang="en-US" altLang="ja-JP" sz="1000" dirty="0" err="1" smtClean="0">
                <a:latin typeface="Arial" panose="020B0604020202020204" pitchFamily="34" charset="0"/>
                <a:cs typeface="Arial" panose="020B0604020202020204" pitchFamily="34" charset="0"/>
              </a:rPr>
              <a:t>Guo</a:t>
            </a:r>
            <a:r>
              <a:rPr lang="en-US" altLang="ja-JP" sz="1000" dirty="0" smtClean="0">
                <a:latin typeface="Arial" panose="020B0604020202020204" pitchFamily="34" charset="0"/>
                <a:cs typeface="Arial" panose="020B0604020202020204" pitchFamily="34" charset="0"/>
              </a:rPr>
              <a:t>, 2012</a:t>
            </a:r>
            <a:endParaRPr lang="en-US" altLang="ja-JP"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1"/>
                </p:tgtEl>
              </p:cMediaNode>
            </p:video>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51839" y="1475511"/>
            <a:ext cx="616803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降下はその上部と粉末の間に低圧領域をつくりしていることが実験により明らかになった。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446869" y="2459467"/>
            <a:ext cx="617300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速度が大きくなるほど発生する低圧が大きくなるため、充填効率が上昇することが示唆されている。</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411320" y="250507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D8C0B001-A0D6-A14F-A918-6EE4BF3F64D0}"/>
              </a:ext>
            </a:extLst>
          </p:cNvPr>
          <p:cNvSpPr txBox="1"/>
          <p:nvPr/>
        </p:nvSpPr>
        <p:spPr>
          <a:xfrm>
            <a:off x="146149" y="1020831"/>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吸引効果は低圧を発生させる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xmlns="" id="{7698C3BB-716A-AE45-89BB-89A7A0FA5B91}"/>
              </a:ext>
            </a:extLst>
          </p:cNvPr>
          <p:cNvSpPr txBox="1"/>
          <p:nvPr/>
        </p:nvSpPr>
        <p:spPr>
          <a:xfrm>
            <a:off x="146149" y="2013072"/>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速度が鍵</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吸引効果の性質を数値シミュレーションを用いて分析する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xmlns="" id="{51E3F494-DFEB-4B7B-BF5D-6DC364459FDF}"/>
              </a:ext>
            </a:extLst>
          </p:cNvPr>
          <p:cNvSpPr/>
          <p:nvPr/>
        </p:nvSpPr>
        <p:spPr>
          <a:xfrm>
            <a:off x="410869" y="151224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正方形/長方形 18">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a:t>
            </a:r>
            <a:r>
              <a:rPr lang="en-US" altLang="ja-JP" sz="1000" dirty="0" smtClean="0">
                <a:latin typeface="Arial" panose="020B0604020202020204" pitchFamily="34" charset="0"/>
                <a:cs typeface="Arial" panose="020B0604020202020204" pitchFamily="34" charset="0"/>
              </a:rPr>
              <a:t>2006</a:t>
            </a:r>
          </a:p>
          <a:p>
            <a:r>
              <a:rPr lang="en-US" altLang="ja-JP" sz="1000" dirty="0" smtClean="0">
                <a:latin typeface="Arial" panose="020B0604020202020204" pitchFamily="34" charset="0"/>
                <a:cs typeface="Arial" panose="020B0604020202020204" pitchFamily="34" charset="0"/>
              </a:rPr>
              <a:t>[2] C. –Y. Wu, Y. </a:t>
            </a:r>
            <a:r>
              <a:rPr lang="en-US" altLang="ja-JP" sz="1000" dirty="0" err="1" smtClean="0">
                <a:latin typeface="Arial" panose="020B0604020202020204" pitchFamily="34" charset="0"/>
                <a:cs typeface="Arial" panose="020B0604020202020204" pitchFamily="34" charset="0"/>
              </a:rPr>
              <a:t>Guo</a:t>
            </a:r>
            <a:r>
              <a:rPr lang="en-US" altLang="ja-JP" sz="1000" dirty="0" smtClean="0">
                <a:latin typeface="Arial" panose="020B0604020202020204" pitchFamily="34" charset="0"/>
                <a:cs typeface="Arial" panose="020B0604020202020204" pitchFamily="34" charset="0"/>
              </a:rPr>
              <a:t>, 2012</a:t>
            </a:r>
            <a:endParaRPr lang="en-US" altLang="ja-JP" sz="1000" dirty="0">
              <a:latin typeface="Arial" panose="020B0604020202020204" pitchFamily="34" charset="0"/>
              <a:cs typeface="Arial" panose="020B0604020202020204" pitchFamily="34" charset="0"/>
            </a:endParaRPr>
          </a:p>
        </p:txBody>
      </p:sp>
      <p:sp>
        <p:nvSpPr>
          <p:cNvPr id="21" name="テキスト ボックス 20">
            <a:extLst>
              <a:ext uri="{FF2B5EF4-FFF2-40B4-BE49-F238E27FC236}">
                <a16:creationId xmlns:a16="http://schemas.microsoft.com/office/drawing/2014/main" xmlns="" id="{2DFC3633-BC81-47E0-B028-6FEFC1104494}"/>
              </a:ext>
            </a:extLst>
          </p:cNvPr>
          <p:cNvSpPr txBox="1"/>
          <p:nvPr/>
        </p:nvSpPr>
        <p:spPr>
          <a:xfrm>
            <a:off x="446869" y="3516527"/>
            <a:ext cx="6173007" cy="307777"/>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で</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はセンサの干渉や</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現象の観測の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難しさのため現象の分析が難しい。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xmlns="" id="{974C79EA-8A63-4D4B-8A89-C03D922E2A75}"/>
              </a:ext>
            </a:extLst>
          </p:cNvPr>
          <p:cNvSpPr/>
          <p:nvPr/>
        </p:nvSpPr>
        <p:spPr>
          <a:xfrm>
            <a:off x="411320" y="3565011"/>
            <a:ext cx="36000" cy="216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23" name="テキスト ボックス 22">
            <a:extLst>
              <a:ext uri="{FF2B5EF4-FFF2-40B4-BE49-F238E27FC236}">
                <a16:creationId xmlns:a16="http://schemas.microsoft.com/office/drawing/2014/main" xmlns="" id="{7698C3BB-716A-AE45-89BB-89A7A0FA5B91}"/>
              </a:ext>
            </a:extLst>
          </p:cNvPr>
          <p:cNvSpPr txBox="1"/>
          <p:nvPr/>
        </p:nvSpPr>
        <p:spPr>
          <a:xfrm>
            <a:off x="146149" y="3073006"/>
            <a:ext cx="6473727"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実験による分析が難しい</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a:t>
                          </a:r>
                          <a:r>
                            <a:rPr lang="en-US" altLang="ja-JP" sz="1000" u="none" strike="noStrike" dirty="0" smtClean="0">
                              <a:effectLst/>
                              <a:latin typeface="+mn-lt"/>
                            </a:rPr>
                            <a:t>Pa</a:t>
                          </a:r>
                          <a:r>
                            <a:rPr lang="ja-JP" altLang="en-US" sz="1000" u="none" strike="noStrike" dirty="0">
                              <a:effectLst/>
                              <a:latin typeface="+mn-lt"/>
                            </a:rPr>
                            <a:t>・</a:t>
                          </a:r>
                          <a:r>
                            <a:rPr lang="en-US" altLang="ja-JP" sz="1000" u="none" strike="noStrike" dirty="0" smtClean="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a:t>
                          </a:r>
                          <a:r>
                            <a:rPr lang="en-US" altLang="ja-JP" sz="1000" u="none" strike="noStrike" dirty="0" smtClean="0">
                              <a:effectLst/>
                              <a:latin typeface="+mn-lt"/>
                            </a:rPr>
                            <a:t>kg/m</a:t>
                          </a:r>
                          <a:r>
                            <a:rPr lang="en-US" altLang="ja-JP" sz="1000" u="none" strike="noStrike" baseline="30000" dirty="0" smtClean="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smtClean="0">
                              <a:effectLst/>
                              <a:latin typeface="+mn-lt"/>
                            </a:rPr>
                            <a:t>kg/m</a:t>
                          </a:r>
                          <a:r>
                            <a:rPr lang="en-US" altLang="ja-JP" sz="1000" u="none" strike="noStrike" baseline="30000" dirty="0" smtClean="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a:t>
                          </a:r>
                          <a:r>
                            <a:rPr lang="en-US" sz="1000" u="none" strike="noStrike" baseline="0" dirty="0" smtClean="0">
                              <a:effectLst/>
                              <a:latin typeface="+mn-lt"/>
                            </a:rPr>
                            <a:t>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xmlns="" xmlns:a14="http://schemas.microsoft.com/office/drawing/2010/main"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xmlns:a14="http://schemas.microsoft.com/office/drawing/2010/main" val="20000"/>
                        </a:ext>
                      </a:extLst>
                    </a:gridCol>
                    <a:gridCol w="1171053">
                      <a:extLst>
                        <a:ext uri="{9D8B030D-6E8A-4147-A177-3AD203B41FA5}">
                          <a16:colId xmlns:a16="http://schemas.microsoft.com/office/drawing/2014/main" xmlns="" xmlns:a14="http://schemas.microsoft.com/office/drawing/2010/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xmlns:a14="http://schemas.microsoft.com/office/drawing/2010/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 xmlns:a14="http://schemas.microsoft.com/office/drawing/2010/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a:t>
                          </a:r>
                          <a:r>
                            <a:rPr lang="en-US" altLang="ja-JP" sz="1000" u="none" strike="noStrike" dirty="0" smtClean="0">
                              <a:effectLst/>
                              <a:latin typeface="+mn-lt"/>
                            </a:rPr>
                            <a:t>kg/m</a:t>
                          </a:r>
                          <a:r>
                            <a:rPr lang="en-US" altLang="ja-JP" sz="1000" u="none" strike="noStrike" baseline="30000" dirty="0" smtClean="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xmlns:a14="http://schemas.microsoft.com/office/drawing/2010/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smtClean="0">
                              <a:effectLst/>
                              <a:latin typeface="+mn-lt"/>
                            </a:rPr>
                            <a:t>kg/m</a:t>
                          </a:r>
                          <a:r>
                            <a:rPr lang="en-US" altLang="ja-JP" sz="1000" u="none" strike="noStrike" baseline="30000" dirty="0" smtClean="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a:t>
                          </a:r>
                          <a:r>
                            <a:rPr lang="en-US" sz="1000" u="none" strike="noStrike" baseline="0" dirty="0" smtClean="0">
                              <a:effectLst/>
                              <a:latin typeface="+mn-lt"/>
                            </a:rPr>
                            <a:t>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248584911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a:t>
                      </a:r>
                      <a:r>
                        <a:rPr lang="en-US" altLang="ja-JP" sz="1000" u="none" strike="noStrike" dirty="0" smtClean="0">
                          <a:effectLst/>
                        </a:rPr>
                        <a:t>μm</a:t>
                      </a:r>
                      <a:endParaRPr lang="en-US" altLang="ja-JP" sz="1000" u="none" strike="noStrike" dirty="0">
                        <a:effectLst/>
                      </a:endParaRP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a:t>
                      </a:r>
                      <a:r>
                        <a:rPr lang="en-US" altLang="ja-JP" sz="1000" u="none" strike="noStrike" dirty="0" smtClean="0">
                          <a:effectLst/>
                        </a:rPr>
                        <a:t>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a:t>
                      </a:r>
                      <a:r>
                        <a:rPr lang="en-US" sz="1000" u="none" strike="noStrike" dirty="0" smtClean="0">
                          <a:effectLst/>
                        </a:rPr>
                        <a:t>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76" y="2151316"/>
            <a:ext cx="3203377" cy="3760486"/>
          </a:xfrm>
          <a:prstGeom prst="rect">
            <a:avLst/>
          </a:prstGeom>
        </p:spPr>
      </p:pic>
      <p:pic>
        <p:nvPicPr>
          <p:cNvPr id="5"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511" r="18824"/>
          <a:stretch/>
        </p:blipFill>
        <p:spPr>
          <a:xfrm>
            <a:off x="6353667" y="2176073"/>
            <a:ext cx="2677212" cy="3735729"/>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xmlns=""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xmlns=""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xmlns=""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xmlns=""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xmlns=""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smtClean="0"/>
              <a:t>下杵の降下速度に比例した大きさのピーク</a:t>
            </a:r>
            <a:endParaRPr lang="en-US" altLang="ja-JP" sz="2400" dirty="0"/>
          </a:p>
        </p:txBody>
      </p:sp>
      <p:cxnSp>
        <p:nvCxnSpPr>
          <p:cNvPr id="27" name="直線矢印コネクタ 26">
            <a:extLst>
              <a:ext uri="{FF2B5EF4-FFF2-40B4-BE49-F238E27FC236}">
                <a16:creationId xmlns:a16="http://schemas.microsoft.com/office/drawing/2014/main" xmlns=""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5240076" y="4860254"/>
            <a:ext cx="3345706" cy="461665"/>
          </a:xfrm>
          <a:prstGeom prst="rect">
            <a:avLst/>
          </a:prstGeom>
          <a:noFill/>
        </p:spPr>
        <p:txBody>
          <a:bodyPr wrap="square" rtlCol="0">
            <a:spAutoFit/>
          </a:bodyPr>
          <a:lstStyle/>
          <a:p>
            <a:r>
              <a:rPr lang="ja-JP" altLang="en-US" sz="2400" dirty="0" smtClean="0"/>
              <a:t>後半に生じるピーク</a:t>
            </a:r>
            <a:endParaRPr lang="en-US" altLang="ja-JP" sz="2400" dirty="0"/>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28" idx="1"/>
          </p:cNvCxnSpPr>
          <p:nvPr/>
        </p:nvCxnSpPr>
        <p:spPr>
          <a:xfrm flipH="1" flipV="1">
            <a:off x="3636584" y="3460655"/>
            <a:ext cx="1603492" cy="1630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吸引効果が発生するとフラックスに</a:t>
            </a:r>
            <a:r>
              <a:rPr lang="en-US" altLang="ja-JP"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つのピークがでる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a16="http://schemas.microsoft.com/office/drawing/2014/main" xmlns="" id="{646341F0-915A-0B49-A1AB-9E168C0FE229}"/>
              </a:ext>
            </a:extLst>
          </p:cNvPr>
          <p:cNvSpPr txBox="1"/>
          <p:nvPr/>
        </p:nvSpPr>
        <p:spPr>
          <a:xfrm>
            <a:off x="5550117" y="4188052"/>
            <a:ext cx="2971801" cy="276999"/>
          </a:xfrm>
          <a:prstGeom prst="rect">
            <a:avLst/>
          </a:prstGeom>
          <a:noFill/>
        </p:spPr>
        <p:txBody>
          <a:bodyPr wrap="square" rtlCol="0">
            <a:spAutoFit/>
          </a:bodyPr>
          <a:lstStyle/>
          <a:p>
            <a:r>
              <a:rPr lang="ja-JP" altLang="en-US" sz="12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フラックスを観測している箇所</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して流体抗力と圧力勾配による力が大きい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834" y="104048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9494" y="104048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2154" y="104048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814" y="1040481"/>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6834" y="243786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9494" y="243786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2154" y="243786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4814" y="2437866"/>
            <a:ext cx="1080000" cy="1080000"/>
          </a:xfrm>
          <a:prstGeom prst="rect">
            <a:avLst/>
          </a:prstGeom>
        </p:spPr>
      </p:pic>
      <p:pic>
        <p:nvPicPr>
          <p:cNvPr id="13" name="図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16834" y="3846514"/>
            <a:ext cx="1080000" cy="1080000"/>
          </a:xfrm>
          <a:prstGeom prst="rect">
            <a:avLst/>
          </a:prstGeom>
        </p:spPr>
      </p:pic>
      <p:pic>
        <p:nvPicPr>
          <p:cNvPr id="14" name="図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814" y="3846514"/>
            <a:ext cx="1080000" cy="1080000"/>
          </a:xfrm>
          <a:prstGeom prst="rect">
            <a:avLst/>
          </a:prstGeom>
        </p:spPr>
      </p:pic>
      <p:pic>
        <p:nvPicPr>
          <p:cNvPr id="15" name="図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02154" y="3846514"/>
            <a:ext cx="1080000" cy="1080000"/>
          </a:xfrm>
          <a:prstGeom prst="rect">
            <a:avLst/>
          </a:prstGeom>
        </p:spPr>
      </p:pic>
      <p:pic>
        <p:nvPicPr>
          <p:cNvPr id="17" name="図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09494" y="3846514"/>
            <a:ext cx="1080000" cy="1080000"/>
          </a:xfrm>
          <a:prstGeom prst="rect">
            <a:avLst/>
          </a:prstGeom>
        </p:spPr>
      </p:pic>
      <p:pic>
        <p:nvPicPr>
          <p:cNvPr id="19" name="図 18"/>
          <p:cNvPicPr>
            <a:picLocks noChangeAspect="1"/>
          </p:cNvPicPr>
          <p:nvPr/>
        </p:nvPicPr>
        <p:blipFill rotWithShape="1">
          <a:blip r:embed="rId15">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20" name="テキスト ボックス 19"/>
          <p:cNvSpPr txBox="1"/>
          <p:nvPr/>
        </p:nvSpPr>
        <p:spPr>
          <a:xfrm>
            <a:off x="794814" y="5243145"/>
            <a:ext cx="1080000" cy="276999"/>
          </a:xfrm>
          <a:prstGeom prst="rect">
            <a:avLst/>
          </a:prstGeom>
          <a:noFill/>
        </p:spPr>
        <p:txBody>
          <a:bodyPr wrap="square" rtlCol="0">
            <a:spAutoFit/>
          </a:bodyPr>
          <a:lstStyle/>
          <a:p>
            <a:pPr algn="ctr"/>
            <a:r>
              <a:rPr kumimoji="1" lang="en-US" altLang="ja-JP" sz="1200" dirty="0" smtClean="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00215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320949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6" name="テキスト ボックス 25"/>
          <p:cNvSpPr txBox="1"/>
          <p:nvPr/>
        </p:nvSpPr>
        <p:spPr>
          <a:xfrm>
            <a:off x="4412518" y="524314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794814" y="2008668"/>
            <a:ext cx="4697704"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Drag Force</a:t>
            </a:r>
            <a:endParaRPr kumimoji="1" lang="ja-JP" altLang="en-US" dirty="0">
              <a:latin typeface="Times New Roman" panose="02020603050405020304" pitchFamily="18" charset="0"/>
              <a:cs typeface="Times New Roman" panose="02020603050405020304" pitchFamily="18" charset="0"/>
            </a:endParaRPr>
          </a:p>
        </p:txBody>
      </p:sp>
      <p:sp>
        <p:nvSpPr>
          <p:cNvPr id="28" name="テキスト ボックス 27"/>
          <p:cNvSpPr txBox="1"/>
          <p:nvPr/>
        </p:nvSpPr>
        <p:spPr>
          <a:xfrm>
            <a:off x="794814" y="3412059"/>
            <a:ext cx="4697704"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Pressure Force</a:t>
            </a:r>
            <a:endParaRPr kumimoji="1" lang="ja-JP" altLang="en-US"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733302" y="4815450"/>
            <a:ext cx="4697704"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Gravity Force</a:t>
            </a:r>
            <a:endParaRPr kumimoji="1" lang="ja-JP" altLang="en-US" dirty="0">
              <a:latin typeface="Times New Roman" panose="02020603050405020304" pitchFamily="18" charset="0"/>
              <a:cs typeface="Times New Roman" panose="02020603050405020304" pitchFamily="18" charset="0"/>
            </a:endParaRPr>
          </a:p>
        </p:txBody>
      </p:sp>
      <p:cxnSp>
        <p:nvCxnSpPr>
          <p:cNvPr id="23" name="直線コネクタ 22"/>
          <p:cNvCxnSpPr/>
          <p:nvPr/>
        </p:nvCxnSpPr>
        <p:spPr>
          <a:xfrm>
            <a:off x="6513922"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xmlns="" id="{2593B1A0-6823-834D-BB53-4E3E518EA3D6}"/>
              </a:ext>
            </a:extLst>
          </p:cNvPr>
          <p:cNvSpPr txBox="1"/>
          <p:nvPr/>
        </p:nvSpPr>
        <p:spPr>
          <a:xfrm>
            <a:off x="6069353" y="3384637"/>
            <a:ext cx="2722744" cy="830997"/>
          </a:xfrm>
          <a:prstGeom prst="rect">
            <a:avLst/>
          </a:prstGeom>
          <a:noFill/>
        </p:spPr>
        <p:txBody>
          <a:bodyPr wrap="square" rtlCol="0">
            <a:spAutoFit/>
          </a:bodyPr>
          <a:lstStyle/>
          <a:p>
            <a:pPr algn="ctr"/>
            <a:r>
              <a:rPr lang="ja-JP" altLang="en-US" sz="2400" dirty="0"/>
              <a:t>下杵の</a:t>
            </a:r>
            <a:r>
              <a:rPr lang="ja-JP" altLang="en-US" sz="2400" dirty="0" smtClean="0"/>
              <a:t>降下開始時</a:t>
            </a:r>
            <a:endParaRPr lang="en-US" altLang="ja-JP" sz="2400" dirty="0" smtClean="0"/>
          </a:p>
          <a:p>
            <a:pPr algn="ctr"/>
            <a:r>
              <a:rPr lang="en-US" altLang="ja-JP" sz="2400" dirty="0" smtClean="0"/>
              <a:t>(0.02s)</a:t>
            </a:r>
            <a:endParaRPr lang="en-US" altLang="ja-JP" sz="2400" dirty="0"/>
          </a:p>
        </p:txBody>
      </p:sp>
      <p:sp>
        <p:nvSpPr>
          <p:cNvPr id="35" name="テキスト ボックス 34"/>
          <p:cNvSpPr txBox="1"/>
          <p:nvPr/>
        </p:nvSpPr>
        <p:spPr>
          <a:xfrm>
            <a:off x="6172246" y="4639121"/>
            <a:ext cx="2619851" cy="369332"/>
          </a:xfrm>
          <a:prstGeom prst="rect">
            <a:avLst/>
          </a:prstGeom>
          <a:noFill/>
          <a:ln>
            <a:solidFill>
              <a:schemeClr val="accent1"/>
            </a:solidFill>
          </a:ln>
        </p:spPr>
        <p:txBody>
          <a:bodyPr wrap="square" rtlCol="0">
            <a:spAutoFit/>
          </a:bodyPr>
          <a:lstStyle/>
          <a:p>
            <a:r>
              <a:rPr kumimoji="1" lang="ja-JP" altLang="en-US" dirty="0" smtClean="0"/>
              <a:t>固相の運動方程式？</a:t>
            </a:r>
            <a:endParaRPr kumimoji="1" lang="ja-JP" altLang="en-US" dirty="0"/>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7" y="1090950"/>
            <a:ext cx="4433209" cy="4433209"/>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672" y="1090950"/>
            <a:ext cx="3382716" cy="2537037"/>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370272" y="4009487"/>
            <a:ext cx="3252354" cy="461665"/>
          </a:xfrm>
          <a:prstGeom prst="rect">
            <a:avLst/>
          </a:prstGeom>
          <a:noFill/>
        </p:spPr>
        <p:txBody>
          <a:bodyPr wrap="square" rtlCol="0">
            <a:spAutoFit/>
          </a:bodyPr>
          <a:lstStyle/>
          <a:p>
            <a:r>
              <a:rPr lang="ja-JP" altLang="en-US" sz="2400" dirty="0" smtClean="0"/>
              <a:t>気泡が留まる</a:t>
            </a:r>
            <a:endParaRPr kumimoji="1" lang="ja-JP" altLang="en-US" sz="2400" dirty="0"/>
          </a:p>
        </p:txBody>
      </p:sp>
      <p:cxnSp>
        <p:nvCxnSpPr>
          <p:cNvPr id="28" name="直線矢印コネクタ 27"/>
          <p:cNvCxnSpPr>
            <a:cxnSpLocks/>
            <a:stCxn id="27" idx="1"/>
          </p:cNvCxnSpPr>
          <p:nvPr/>
        </p:nvCxnSpPr>
        <p:spPr>
          <a:xfrm flipH="1" flipV="1">
            <a:off x="4839796" y="3814296"/>
            <a:ext cx="530476" cy="426024"/>
          </a:xfrm>
          <a:prstGeom prst="straightConnector1">
            <a:avLst/>
          </a:prstGeom>
          <a:ln>
            <a:solidFill>
              <a:srgbClr val="E35457"/>
            </a:solidFill>
            <a:tailEnd type="triangle"/>
          </a:ln>
        </p:spPr>
        <p:style>
          <a:lnRef idx="1">
            <a:schemeClr val="accent1"/>
          </a:lnRef>
          <a:fillRef idx="0">
            <a:schemeClr val="accent1"/>
          </a:fillRef>
          <a:effectRef idx="0">
            <a:schemeClr val="accent1"/>
          </a:effectRef>
          <a:fontRef idx="minor">
            <a:schemeClr val="tx1"/>
          </a:fontRef>
        </p:style>
      </p:cxnSp>
      <p:sp>
        <p:nvSpPr>
          <p:cNvPr id="17" name="右矢印 16"/>
          <p:cNvSpPr/>
          <p:nvPr/>
        </p:nvSpPr>
        <p:spPr>
          <a:xfrm rot="9196365">
            <a:off x="5350699" y="2668187"/>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3242821" y="1998482"/>
            <a:ext cx="650449" cy="2842002"/>
          </a:xfrm>
          <a:prstGeom prst="ellipse">
            <a:avLst/>
          </a:prstGeom>
          <a:noFill/>
          <a:ln w="28575">
            <a:solidFill>
              <a:srgbClr val="6DBD6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488034" y="4717419"/>
            <a:ext cx="3252354" cy="461665"/>
          </a:xfrm>
          <a:prstGeom prst="rect">
            <a:avLst/>
          </a:prstGeom>
          <a:noFill/>
        </p:spPr>
        <p:txBody>
          <a:bodyPr wrap="square" rtlCol="0">
            <a:spAutoFit/>
          </a:bodyPr>
          <a:lstStyle/>
          <a:p>
            <a:r>
              <a:rPr kumimoji="1" lang="ja-JP" altLang="en-US" sz="2400" dirty="0" smtClean="0"/>
              <a:t>気泡</a:t>
            </a:r>
            <a:r>
              <a:rPr lang="ja-JP" altLang="en-US" sz="2400" dirty="0" smtClean="0"/>
              <a:t>の抜けが早い</a:t>
            </a:r>
            <a:endParaRPr kumimoji="1" lang="ja-JP" altLang="en-US" sz="2400" dirty="0"/>
          </a:p>
        </p:txBody>
      </p:sp>
      <p:cxnSp>
        <p:nvCxnSpPr>
          <p:cNvPr id="21" name="直線矢印コネクタ 20"/>
          <p:cNvCxnSpPr>
            <a:stCxn id="20" idx="1"/>
          </p:cNvCxnSpPr>
          <p:nvPr/>
        </p:nvCxnSpPr>
        <p:spPr>
          <a:xfrm flipH="1" flipV="1">
            <a:off x="3742441" y="4653905"/>
            <a:ext cx="1745593" cy="294347"/>
          </a:xfrm>
          <a:prstGeom prst="straightConnector1">
            <a:avLst/>
          </a:prstGeom>
          <a:ln>
            <a:solidFill>
              <a:srgbClr val="6DBD6D"/>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xmlns=""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xmlns="" id="{6671A14C-2EB4-ED4F-B073-02F55E9E104C}"/>
              </a:ext>
            </a:extLst>
          </p:cNvPr>
          <p:cNvSpPr/>
          <p:nvPr/>
        </p:nvSpPr>
        <p:spPr>
          <a:xfrm>
            <a:off x="7998157" y="532056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 y="1080365"/>
            <a:ext cx="588013" cy="2940067"/>
          </a:xfrm>
          <a:prstGeom prst="rect">
            <a:avLst/>
          </a:prstGeom>
        </p:spPr>
      </p:pic>
      <p:sp>
        <p:nvSpPr>
          <p:cNvPr id="24" name="円/楕円 23"/>
          <p:cNvSpPr/>
          <p:nvPr/>
        </p:nvSpPr>
        <p:spPr>
          <a:xfrm>
            <a:off x="4189346" y="1998482"/>
            <a:ext cx="650449" cy="2655423"/>
          </a:xfrm>
          <a:prstGeom prst="ellipse">
            <a:avLst/>
          </a:prstGeom>
          <a:noFill/>
          <a:ln w="28575">
            <a:solidFill>
              <a:srgbClr val="E3545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9" name="テキスト ボックス 18">
            <a:extLst>
              <a:ext uri="{FF2B5EF4-FFF2-40B4-BE49-F238E27FC236}">
                <a16:creationId xmlns:a16="http://schemas.microsoft.com/office/drawing/2014/main" xmlns=""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xmlns="" id="{51E3F494-DFEB-4B7B-BF5D-6DC364459FDF}"/>
              </a:ext>
            </a:extLst>
          </p:cNvPr>
          <p:cNvSpPr/>
          <p:nvPr/>
        </p:nvSpPr>
        <p:spPr>
          <a:xfrm>
            <a:off x="466428" y="258727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797814" y="3853539"/>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勾配が大きく、</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492125" y="3398859"/>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756844" y="389026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xmlns=""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EBB9BA03-F82F-4F7D-8A4B-D9019D951B88}"/>
              </a:ext>
            </a:extLst>
          </p:cNvPr>
          <p:cNvSpPr txBox="1"/>
          <p:nvPr/>
        </p:nvSpPr>
        <p:spPr>
          <a:xfrm>
            <a:off x="502428" y="2550549"/>
            <a:ext cx="490084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ない。それは吸引効果が持つ</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つの性質のためである。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29269</TotalTime>
  <Words>1757</Words>
  <Application>Microsoft Office PowerPoint</Application>
  <PresentationFormat>画面に合わせる (4:3)</PresentationFormat>
  <Paragraphs>206</Paragraphs>
  <Slides>14</Slides>
  <Notes>9</Notes>
  <HiddenSlides>5</HiddenSlides>
  <MMClips>6</MMClips>
  <ScaleCrop>false</ScaleCrop>
  <HeadingPairs>
    <vt:vector size="6" baseType="variant">
      <vt:variant>
        <vt:lpstr>使用されているフォント</vt:lpstr>
      </vt:variant>
      <vt:variant>
        <vt:i4>11</vt:i4>
      </vt:variant>
      <vt:variant>
        <vt:lpstr>テーマ</vt:lpstr>
      </vt:variant>
      <vt:variant>
        <vt:i4>3</vt:i4>
      </vt:variant>
      <vt:variant>
        <vt:lpstr>スライド タイトル</vt:lpstr>
      </vt:variant>
      <vt:variant>
        <vt:i4>14</vt:i4>
      </vt:variant>
    </vt:vector>
  </HeadingPairs>
  <TitlesOfParts>
    <vt:vector size="28" baseType="lpstr">
      <vt:lpstr>ＭＳ Ｐゴシック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先行研究・本研究の目的</vt:lpstr>
      <vt:lpstr> 解析条件</vt:lpstr>
      <vt:lpstr> 結果・考察</vt:lpstr>
      <vt:lpstr> 結果・考察</vt:lpstr>
      <vt:lpstr> 結果・考察</vt:lpstr>
      <vt:lpstr> 結果・考察</vt:lpstr>
      <vt:lpstr> 結論</vt:lpstr>
      <vt:lpstr> 解析手法</vt:lpstr>
      <vt:lpstr> Numerical Method</vt:lpstr>
      <vt:lpstr> Numerical Method</vt:lpstr>
      <vt:lpstr> 解析手法</vt:lpstr>
      <vt:lpstr> 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3466</cp:revision>
  <dcterms:created xsi:type="dcterms:W3CDTF">2018-11-05T05:45:49Z</dcterms:created>
  <dcterms:modified xsi:type="dcterms:W3CDTF">2019-07-18T07:17:31Z</dcterms:modified>
</cp:coreProperties>
</file>